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2" r:id="rId2"/>
    <p:sldId id="296" r:id="rId3"/>
    <p:sldId id="299" r:id="rId4"/>
    <p:sldId id="270" r:id="rId5"/>
    <p:sldId id="289" r:id="rId6"/>
    <p:sldId id="290" r:id="rId7"/>
    <p:sldId id="291" r:id="rId8"/>
    <p:sldId id="268" r:id="rId9"/>
    <p:sldId id="273" r:id="rId10"/>
    <p:sldId id="294" r:id="rId11"/>
    <p:sldId id="293" r:id="rId12"/>
    <p:sldId id="300" r:id="rId13"/>
    <p:sldId id="284" r:id="rId14"/>
    <p:sldId id="262" r:id="rId15"/>
    <p:sldId id="298" r:id="rId16"/>
    <p:sldId id="302" r:id="rId17"/>
    <p:sldId id="301" r:id="rId18"/>
    <p:sldId id="264" r:id="rId19"/>
    <p:sldId id="283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2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1008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31.11108" units="1/cm"/>
          <inkml:channelProperty channel="Y" name="resolution" value="611.5555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5T09:31:21.1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23164 10693 1922 0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0CD91-1197-4EE8-AA92-C9F58EB597D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CC627-89EB-4441-AB70-6DCB91D3D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06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C627-89EB-4441-AB70-6DCB91D3D0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08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C627-89EB-4441-AB70-6DCB91D3D0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69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CT, chemotherapy; EFS, event-free survival; OS, overall survival; pCR pathologic complete response; TNBC, triple-negative breast cancer; IA, interim analysis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333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CF00-4271-4295-8AE0-960781DD0480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0D22-C4EA-4B1B-9BDC-A83653C9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CF00-4271-4295-8AE0-960781DD0480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0D22-C4EA-4B1B-9BDC-A83653C9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83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CF00-4271-4295-8AE0-960781DD0480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0D22-C4EA-4B1B-9BDC-A83653C9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0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CF00-4271-4295-8AE0-960781DD0480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0D22-C4EA-4B1B-9BDC-A83653C9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9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CF00-4271-4295-8AE0-960781DD0480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0D22-C4EA-4B1B-9BDC-A83653C9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78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CF00-4271-4295-8AE0-960781DD0480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0D22-C4EA-4B1B-9BDC-A83653C9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3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CF00-4271-4295-8AE0-960781DD0480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0D22-C4EA-4B1B-9BDC-A83653C9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80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CF00-4271-4295-8AE0-960781DD0480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0D22-C4EA-4B1B-9BDC-A83653C9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10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CF00-4271-4295-8AE0-960781DD0480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0D22-C4EA-4B1B-9BDC-A83653C9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0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CF00-4271-4295-8AE0-960781DD0480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0D22-C4EA-4B1B-9BDC-A83653C9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02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CF00-4271-4295-8AE0-960781DD0480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0D22-C4EA-4B1B-9BDC-A83653C9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8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CCF00-4271-4295-8AE0-960781DD0480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C0D22-C4EA-4B1B-9BDC-A83653C9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4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customXml" Target="../ink/ink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00330-011-2061-2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scpt.onlinelibrary.wiley.com/doi/10.1002/cpt.2170#citedby-section" TargetMode="External"/><Relationship Id="rId5" Type="http://schemas.openxmlformats.org/officeDocument/2006/relationships/hyperlink" Target="https://doi.org/10.1002/cpt.2170" TargetMode="External"/><Relationship Id="rId4" Type="http://schemas.openxmlformats.org/officeDocument/2006/relationships/hyperlink" Target="https://doi.org/10.3389/fonc.2022.861151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558674"/>
              </p:ext>
            </p:extLst>
          </p:nvPr>
        </p:nvGraphicFramePr>
        <p:xfrm>
          <a:off x="238765" y="162014"/>
          <a:ext cx="11714469" cy="6723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Presentation" r:id="rId3" imgW="6350040" imgH="3571920" progId="PowerPoint.Show.12">
                  <p:embed/>
                </p:oleObj>
              </mc:Choice>
              <mc:Fallback>
                <p:oleObj name="Presentation" r:id="rId3" imgW="6350040" imgH="357192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765" y="162014"/>
                        <a:ext cx="11714469" cy="6723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42674" y="5125029"/>
            <a:ext cx="55715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7030A0"/>
                </a:solidFill>
              </a:rPr>
              <a:t>Dr. Laurend SLAIMAN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19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66" y="0"/>
            <a:ext cx="9989668" cy="6845614"/>
          </a:xfrm>
        </p:spPr>
      </p:pic>
      <p:sp>
        <p:nvSpPr>
          <p:cNvPr id="5" name="Oval 4"/>
          <p:cNvSpPr/>
          <p:nvPr/>
        </p:nvSpPr>
        <p:spPr>
          <a:xfrm>
            <a:off x="4240306" y="2873036"/>
            <a:ext cx="842682" cy="5559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29393" y="2823882"/>
            <a:ext cx="1796678" cy="7125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098B1830-D349-3F40-FBF4-A30CFB2374E4}"/>
              </a:ext>
            </a:extLst>
          </p:cNvPr>
          <p:cNvSpPr txBox="1">
            <a:spLocks/>
          </p:cNvSpPr>
          <p:nvPr/>
        </p:nvSpPr>
        <p:spPr>
          <a:xfrm>
            <a:off x="8227732" y="3454031"/>
            <a:ext cx="4266989" cy="508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7030A0"/>
                </a:solidFill>
              </a:rPr>
              <a:t>pCR64.8% vs 51.2%; </a:t>
            </a:r>
            <a:r>
              <a:rPr lang="en-US" sz="2400" i="1" dirty="0" smtClean="0">
                <a:solidFill>
                  <a:srgbClr val="7030A0"/>
                </a:solidFill>
              </a:rPr>
              <a:t>P</a:t>
            </a:r>
            <a:r>
              <a:rPr lang="en-US" sz="2400" dirty="0" smtClean="0">
                <a:solidFill>
                  <a:srgbClr val="7030A0"/>
                </a:solidFill>
              </a:rPr>
              <a:t> &lt;.001</a:t>
            </a:r>
            <a:r>
              <a:rPr lang="en-US" sz="2400" baseline="30000" dirty="0" smtClean="0">
                <a:solidFill>
                  <a:srgbClr val="7030A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2591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010" y="365125"/>
            <a:ext cx="9623612" cy="42376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10" y="0"/>
            <a:ext cx="9852002" cy="6849671"/>
          </a:xfrm>
        </p:spPr>
      </p:pic>
      <p:sp>
        <p:nvSpPr>
          <p:cNvPr id="5" name="Rounded Rectangle 4"/>
          <p:cNvSpPr/>
          <p:nvPr/>
        </p:nvSpPr>
        <p:spPr>
          <a:xfrm>
            <a:off x="2070847" y="3657600"/>
            <a:ext cx="6795247" cy="50202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73671" y="3627047"/>
            <a:ext cx="30928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10% </a:t>
            </a:r>
            <a:r>
              <a:rPr lang="en-US" sz="2400" b="1" dirty="0" smtClean="0">
                <a:solidFill>
                  <a:srgbClr val="FF0000"/>
                </a:solidFill>
              </a:rPr>
              <a:t>SD</a:t>
            </a:r>
            <a:r>
              <a:rPr lang="ar-SY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</a:rPr>
              <a:t>KEYNOTE</a:t>
            </a:r>
            <a:r>
              <a:rPr lang="en-US" sz="2400" b="1" dirty="0" smtClean="0">
                <a:solidFill>
                  <a:srgbClr val="FF0000"/>
                </a:solidFill>
              </a:rPr>
              <a:t>-522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21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139" y="394073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8" y="365125"/>
            <a:ext cx="5742021" cy="435133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226" y="365125"/>
            <a:ext cx="5610072" cy="454164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rot="2587808">
            <a:off x="7734418" y="620959"/>
            <a:ext cx="1560403" cy="14088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8339040" y="3849480"/>
              <a:ext cx="360" cy="3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30040" y="3840480"/>
                <a:ext cx="18360" cy="1836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Oval 9"/>
          <p:cNvSpPr/>
          <p:nvPr/>
        </p:nvSpPr>
        <p:spPr>
          <a:xfrm rot="21435618">
            <a:off x="1712330" y="379196"/>
            <a:ext cx="667299" cy="5177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7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7253"/>
            <a:ext cx="10515600" cy="1075159"/>
          </a:xfrm>
        </p:spPr>
        <p:txBody>
          <a:bodyPr/>
          <a:lstStyle/>
          <a:p>
            <a:pPr algn="ctr"/>
            <a:r>
              <a:rPr lang="en-US" b="1" dirty="0" smtClean="0"/>
              <a:t>Pharmacokinetics of </a:t>
            </a:r>
            <a:r>
              <a:rPr lang="en-US" b="1" dirty="0" err="1" smtClean="0"/>
              <a:t>pembrolizumab</a:t>
            </a:r>
            <a:endParaRPr lang="en-US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907" y="1027905"/>
            <a:ext cx="6642846" cy="5502899"/>
          </a:xfrm>
        </p:spPr>
      </p:pic>
      <p:cxnSp>
        <p:nvCxnSpPr>
          <p:cNvPr id="12" name="Straight Arrow Connector 11"/>
          <p:cNvCxnSpPr/>
          <p:nvPr/>
        </p:nvCxnSpPr>
        <p:spPr>
          <a:xfrm flipV="1">
            <a:off x="6627265" y="923365"/>
            <a:ext cx="127643" cy="4966451"/>
          </a:xfrm>
          <a:prstGeom prst="straightConnector1">
            <a:avLst/>
          </a:prstGeom>
          <a:ln w="21272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3330455" y="3092029"/>
            <a:ext cx="2514600" cy="7336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</a:rPr>
              <a:t>50mg Q6W ~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0.4 mg/kg Q3W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6062549" y="3197250"/>
            <a:ext cx="1257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50  mg </a:t>
            </a:r>
            <a:endParaRPr lang="en-US" sz="2800" b="1" dirty="0"/>
          </a:p>
        </p:txBody>
      </p:sp>
      <p:sp>
        <p:nvSpPr>
          <p:cNvPr id="14" name="Flowchart: Process 13"/>
          <p:cNvSpPr/>
          <p:nvPr/>
        </p:nvSpPr>
        <p:spPr>
          <a:xfrm flipV="1">
            <a:off x="3330455" y="2487063"/>
            <a:ext cx="3026044" cy="291996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429476" y="6562196"/>
            <a:ext cx="50846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212121"/>
                </a:solidFill>
                <a:latin typeface="BlinkMacSystemFont"/>
              </a:rPr>
              <a:t> DOI</a:t>
            </a:r>
            <a:r>
              <a:rPr lang="en-US" sz="1200" dirty="0">
                <a:solidFill>
                  <a:srgbClr val="212121"/>
                </a:solidFill>
                <a:latin typeface="BlinkMacSystemFont"/>
              </a:rPr>
              <a:t>: </a:t>
            </a:r>
            <a:r>
              <a:rPr lang="en-US" sz="1200" dirty="0">
                <a:solidFill>
                  <a:srgbClr val="0071BC"/>
                </a:solidFill>
                <a:latin typeface="BlinkMacSystemFont"/>
                <a:hlinkClick r:id="rId3"/>
              </a:rPr>
              <a:t>10.1007/s00330-011-2061-2</a:t>
            </a:r>
            <a:endParaRPr lang="en-US" sz="1200" b="0" i="0" dirty="0">
              <a:solidFill>
                <a:srgbClr val="212121"/>
              </a:solidFill>
              <a:effectLst/>
              <a:latin typeface="BlinkMacSystemFon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400121" y="6562196"/>
            <a:ext cx="28904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12121"/>
                </a:solidFill>
                <a:latin typeface="BlinkMacSystemFont"/>
              </a:rPr>
              <a:t> DOI: </a:t>
            </a:r>
            <a:r>
              <a:rPr lang="en-US" sz="1200" dirty="0">
                <a:solidFill>
                  <a:srgbClr val="0071BC"/>
                </a:solidFill>
                <a:latin typeface="BlinkMacSystemFont"/>
                <a:hlinkClick r:id="rId4"/>
              </a:rPr>
              <a:t>10.3389/fonc.2022.861151</a:t>
            </a:r>
            <a:endParaRPr lang="en-US" sz="1200" b="0" i="0" dirty="0">
              <a:solidFill>
                <a:srgbClr val="212121"/>
              </a:solidFill>
              <a:effectLst/>
              <a:latin typeface="BlinkMacSystemFon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6562196"/>
            <a:ext cx="6571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767676"/>
                </a:solidFill>
                <a:latin typeface="Open Sans"/>
              </a:rPr>
              <a:t>First published: </a:t>
            </a:r>
            <a:r>
              <a:rPr lang="en-US" sz="1200" dirty="0">
                <a:solidFill>
                  <a:srgbClr val="1C1D1E"/>
                </a:solidFill>
                <a:latin typeface="Open Sans"/>
              </a:rPr>
              <a:t>19 January </a:t>
            </a:r>
            <a:r>
              <a:rPr lang="en-US" sz="1200" dirty="0" smtClean="0">
                <a:solidFill>
                  <a:srgbClr val="1C1D1E"/>
                </a:solidFill>
                <a:latin typeface="Open Sans"/>
              </a:rPr>
              <a:t>2021</a:t>
            </a:r>
            <a:r>
              <a:rPr lang="en-US" sz="1200" dirty="0" smtClean="0">
                <a:solidFill>
                  <a:srgbClr val="767676"/>
                </a:solidFill>
                <a:latin typeface="Open Sans"/>
              </a:rPr>
              <a:t> </a:t>
            </a:r>
            <a:r>
              <a:rPr lang="en-US" sz="1200" b="1" dirty="0" smtClean="0">
                <a:solidFill>
                  <a:srgbClr val="123D80"/>
                </a:solidFill>
                <a:latin typeface="Open Sans"/>
                <a:hlinkClick r:id="rId5"/>
              </a:rPr>
              <a:t>https</a:t>
            </a:r>
            <a:r>
              <a:rPr lang="en-US" sz="1200" b="1" dirty="0">
                <a:solidFill>
                  <a:srgbClr val="123D80"/>
                </a:solidFill>
                <a:latin typeface="Open Sans"/>
                <a:hlinkClick r:id="rId5"/>
              </a:rPr>
              <a:t>://</a:t>
            </a:r>
            <a:r>
              <a:rPr lang="en-US" sz="1200" b="1" dirty="0" smtClean="0">
                <a:solidFill>
                  <a:srgbClr val="123D80"/>
                </a:solidFill>
                <a:latin typeface="Open Sans"/>
                <a:hlinkClick r:id="rId5"/>
              </a:rPr>
              <a:t>doi.org/10.1002/cpt.2170</a:t>
            </a:r>
            <a:r>
              <a:rPr lang="en-US" sz="1200" dirty="0" smtClean="0">
                <a:solidFill>
                  <a:srgbClr val="767676"/>
                </a:solidFill>
                <a:latin typeface="Open Sans"/>
              </a:rPr>
              <a:t> Citations</a:t>
            </a:r>
            <a:r>
              <a:rPr lang="en-US" sz="1200" dirty="0">
                <a:solidFill>
                  <a:srgbClr val="767676"/>
                </a:solidFill>
                <a:latin typeface="Open Sans"/>
              </a:rPr>
              <a:t>: </a:t>
            </a:r>
            <a:r>
              <a:rPr lang="en-US" sz="1200" dirty="0">
                <a:solidFill>
                  <a:srgbClr val="123D80"/>
                </a:solidFill>
                <a:latin typeface="Open Sans"/>
                <a:hlinkClick r:id="rId6"/>
              </a:rPr>
              <a:t>26</a:t>
            </a:r>
            <a:endParaRPr lang="en-US" sz="1200" b="0" i="0" dirty="0">
              <a:solidFill>
                <a:srgbClr val="767676"/>
              </a:solidFill>
              <a:effectLst/>
              <a:latin typeface="Open San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74114" y="1367256"/>
            <a:ext cx="894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PD-1</a:t>
            </a:r>
            <a:endParaRPr lang="en-US" sz="2800" b="1" dirty="0"/>
          </a:p>
        </p:txBody>
      </p:sp>
      <p:sp>
        <p:nvSpPr>
          <p:cNvPr id="19" name="Flowchart: Process 18"/>
          <p:cNvSpPr/>
          <p:nvPr/>
        </p:nvSpPr>
        <p:spPr>
          <a:xfrm flipV="1">
            <a:off x="2752166" y="1367254"/>
            <a:ext cx="1488140" cy="523221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5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Pembrolizumab</a:t>
            </a:r>
            <a:r>
              <a:rPr lang="en-US" b="1" dirty="0" smtClean="0"/>
              <a:t> </a:t>
            </a:r>
            <a:r>
              <a:rPr lang="en-US" b="1" dirty="0" err="1" smtClean="0"/>
              <a:t>Halfe</a:t>
            </a:r>
            <a:r>
              <a:rPr lang="en-US" b="1" dirty="0" smtClean="0"/>
              <a:t> life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9625"/>
            <a:ext cx="10515600" cy="2329815"/>
          </a:xfrm>
        </p:spPr>
        <p:txBody>
          <a:bodyPr/>
          <a:lstStyle/>
          <a:p>
            <a:r>
              <a:rPr lang="en-US" dirty="0"/>
              <a:t>Using the half-life of 23.72 days for </a:t>
            </a:r>
            <a:r>
              <a:rPr lang="en-US" dirty="0" err="1"/>
              <a:t>pembrolizumab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C</a:t>
            </a:r>
            <a:r>
              <a:rPr lang="en-US" dirty="0" smtClean="0"/>
              <a:t>omplete </a:t>
            </a:r>
            <a:r>
              <a:rPr lang="en-US" dirty="0"/>
              <a:t>washout period will be 237 </a:t>
            </a:r>
            <a:r>
              <a:rPr lang="en-US" dirty="0" smtClean="0"/>
              <a:t>days.</a:t>
            </a:r>
            <a:r>
              <a:rPr lang="en-US" sz="1800" dirty="0" smtClean="0"/>
              <a:t>3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Washout </a:t>
            </a:r>
            <a:r>
              <a:rPr lang="en-US" dirty="0"/>
              <a:t>period is generally 10 half-lives.</a:t>
            </a:r>
            <a:r>
              <a:rPr lang="en-US" sz="1800" dirty="0"/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5840" y="5227320"/>
            <a:ext cx="101803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3 Canadian Agency for Drugs and Technologies in Health. CADTH technology review: optimal use 360 report: dosing and timing of immuno-oncology drugs. Published online November 2019. Accessed May 19, 2020 at: https://www.cadth.ca/sites/ default/ files/</a:t>
            </a:r>
            <a:r>
              <a:rPr lang="en-US" sz="1400" dirty="0" err="1"/>
              <a:t>ou-tr</a:t>
            </a:r>
            <a:r>
              <a:rPr lang="en-US" sz="1400" dirty="0"/>
              <a:t>/ho0008-dosing-timing- </a:t>
            </a:r>
            <a:r>
              <a:rPr lang="en-US" sz="1400" dirty="0" smtClean="0"/>
              <a:t>immuno-oncology-drugs.pdf</a:t>
            </a:r>
          </a:p>
          <a:p>
            <a:r>
              <a:rPr lang="en-US" sz="1400" dirty="0" smtClean="0"/>
              <a:t> </a:t>
            </a:r>
            <a:r>
              <a:rPr lang="en-US" sz="1400" dirty="0"/>
              <a:t>4 Health Canada. Guidance Document: Conduct and Analysis of Comparative Bioavailability Studies [Internet], 2012. Accessed August 29, 2021 at: https://www.canada.ca/en/health-canada/- services/drugs-health-products/drug-products/</a:t>
            </a:r>
            <a:r>
              <a:rPr lang="en-US" sz="1400" dirty="0" err="1"/>
              <a:t>applicationssubmissions</a:t>
            </a:r>
            <a:r>
              <a:rPr lang="en-US" sz="1400" dirty="0"/>
              <a:t>/guidance-documents/bioavailability-bioequivalence/conduct-analysis-comparative.html</a:t>
            </a:r>
          </a:p>
        </p:txBody>
      </p:sp>
      <p:sp>
        <p:nvSpPr>
          <p:cNvPr id="5" name="Flowchart: Process 4"/>
          <p:cNvSpPr/>
          <p:nvPr/>
        </p:nvSpPr>
        <p:spPr>
          <a:xfrm flipV="1">
            <a:off x="4123766" y="1779624"/>
            <a:ext cx="1595716" cy="434284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97506" y="2784475"/>
            <a:ext cx="4267200" cy="12890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b="1" dirty="0" err="1" smtClean="0">
                <a:solidFill>
                  <a:srgbClr val="FF0000"/>
                </a:solidFill>
              </a:rPr>
              <a:t>Thank</a:t>
            </a:r>
            <a:r>
              <a:rPr lang="fr-FR" sz="4400" b="1" dirty="0" smtClean="0">
                <a:solidFill>
                  <a:srgbClr val="FF0000"/>
                </a:solidFill>
              </a:rPr>
              <a:t> </a:t>
            </a:r>
            <a:r>
              <a:rPr lang="fr-FR" sz="4400" b="1" dirty="0" err="1" smtClean="0">
                <a:solidFill>
                  <a:srgbClr val="FF0000"/>
                </a:solidFill>
              </a:rPr>
              <a:t>you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91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3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" y="149225"/>
            <a:ext cx="10911103" cy="5693280"/>
          </a:xfrm>
        </p:spPr>
      </p:pic>
    </p:spTree>
    <p:extLst>
      <p:ext uri="{BB962C8B-B14F-4D97-AF65-F5344CB8AC3E}">
        <p14:creationId xmlns:p14="http://schemas.microsoft.com/office/powerpoint/2010/main" val="14589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1" y="1690688"/>
            <a:ext cx="11012269" cy="482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8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817" y="1160980"/>
            <a:ext cx="9205645" cy="5697020"/>
          </a:xfrm>
        </p:spPr>
      </p:pic>
      <p:sp>
        <p:nvSpPr>
          <p:cNvPr id="7" name="Flowchart: Process 6"/>
          <p:cNvSpPr/>
          <p:nvPr/>
        </p:nvSpPr>
        <p:spPr>
          <a:xfrm flipV="1">
            <a:off x="1438382" y="3863082"/>
            <a:ext cx="4387065" cy="626724"/>
          </a:xfrm>
          <a:prstGeom prst="flowChart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04817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KEYNOTE-522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64437" y="3938956"/>
            <a:ext cx="809069" cy="474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F0000"/>
                </a:solidFill>
              </a:rPr>
              <a:t>1 %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75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1" y="218047"/>
            <a:ext cx="12093369" cy="6421905"/>
          </a:xfrm>
        </p:spPr>
      </p:pic>
    </p:spTree>
    <p:extLst>
      <p:ext uri="{BB962C8B-B14F-4D97-AF65-F5344CB8AC3E}">
        <p14:creationId xmlns:p14="http://schemas.microsoft.com/office/powerpoint/2010/main" val="121909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86505-3317-DCC8-2B0F-3E49764CC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</p:spPr>
        <p:txBody>
          <a:bodyPr/>
          <a:lstStyle/>
          <a:p>
            <a:r>
              <a:rPr lang="en-US" altLang="en-US" dirty="0"/>
              <a:t>KEYNOTE-522 Results: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8B1830-D349-3F40-FBF4-A30CFB237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2069432"/>
            <a:ext cx="10874375" cy="4094831"/>
          </a:xfrm>
        </p:spPr>
        <p:txBody>
          <a:bodyPr/>
          <a:lstStyle/>
          <a:p>
            <a:r>
              <a:rPr lang="en-US" sz="2400" dirty="0" err="1"/>
              <a:t>pCR</a:t>
            </a:r>
            <a:r>
              <a:rPr lang="en-US" sz="2400" dirty="0"/>
              <a:t> at interim analysis 1 (IA1; primary endpoint): 64.8% vs 51.2%; </a:t>
            </a:r>
            <a:r>
              <a:rPr lang="en-US" sz="2400" i="1" dirty="0"/>
              <a:t>P</a:t>
            </a:r>
            <a:r>
              <a:rPr lang="en-US" sz="2400" dirty="0"/>
              <a:t> &lt;.001</a:t>
            </a:r>
            <a:r>
              <a:rPr lang="en-US" sz="2400" baseline="30000" dirty="0"/>
              <a:t>1</a:t>
            </a:r>
          </a:p>
          <a:p>
            <a:r>
              <a:rPr lang="en-US" sz="2400" dirty="0"/>
              <a:t>3-yr EFS at IA4 (primary endpoint): 84.5% vs 76.8%; </a:t>
            </a:r>
            <a:r>
              <a:rPr lang="en-US" sz="2400" i="1" dirty="0"/>
              <a:t>P</a:t>
            </a:r>
            <a:r>
              <a:rPr lang="en-US" sz="2400" dirty="0"/>
              <a:t> &lt;.001</a:t>
            </a:r>
            <a:r>
              <a:rPr lang="en-US" sz="2400" baseline="30000" dirty="0"/>
              <a:t>2</a:t>
            </a:r>
          </a:p>
          <a:p>
            <a:r>
              <a:rPr lang="en-US" sz="2400" dirty="0"/>
              <a:t>5-yr OS at IA7 (secondary endpoint): 86.6% vs 81.7%; </a:t>
            </a:r>
            <a:r>
              <a:rPr lang="en-US" sz="2400" i="1" dirty="0"/>
              <a:t>P</a:t>
            </a:r>
            <a:r>
              <a:rPr lang="en-US" sz="2400" dirty="0"/>
              <a:t> = .002</a:t>
            </a:r>
            <a:r>
              <a:rPr lang="en-US" sz="2400" baseline="30000" dirty="0"/>
              <a:t>3</a:t>
            </a:r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id="{3109FB93-802D-4C8B-BECC-C122A5BDC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910" y="6195196"/>
            <a:ext cx="7853362" cy="461665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1. Schmid. NEJM. 2020;382:810. 2. Schmid. NEJM. 2022;386:556. 3. Schmid. NEJM. 2024;391:1981. </a:t>
            </a:r>
            <a:b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4. O’Shaughnessy. SABCS 2024. Abstr LB1-07. 5. Dent. SABCS 2024. Abstr PS12-09.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53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27906"/>
            <a:ext cx="12192000" cy="34925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6" y="4420390"/>
            <a:ext cx="12192000" cy="196611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52283" y="2554287"/>
            <a:ext cx="2214282" cy="6275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243481" y="2868050"/>
            <a:ext cx="2779059" cy="6275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5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29" y="338231"/>
            <a:ext cx="11065142" cy="6390605"/>
          </a:xfrm>
        </p:spPr>
      </p:pic>
      <p:sp>
        <p:nvSpPr>
          <p:cNvPr id="5" name="Oval 4"/>
          <p:cNvSpPr/>
          <p:nvPr/>
        </p:nvSpPr>
        <p:spPr>
          <a:xfrm>
            <a:off x="3155577" y="475130"/>
            <a:ext cx="2214282" cy="6275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852212" y="2393576"/>
            <a:ext cx="1501587" cy="8875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6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68" y="0"/>
            <a:ext cx="9791664" cy="6858000"/>
          </a:xfrm>
        </p:spPr>
      </p:pic>
    </p:spTree>
    <p:extLst>
      <p:ext uri="{BB962C8B-B14F-4D97-AF65-F5344CB8AC3E}">
        <p14:creationId xmlns:p14="http://schemas.microsoft.com/office/powerpoint/2010/main" val="263013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88" y="-62752"/>
            <a:ext cx="9966899" cy="6909608"/>
          </a:xfrm>
        </p:spPr>
      </p:pic>
    </p:spTree>
    <p:extLst>
      <p:ext uri="{BB962C8B-B14F-4D97-AF65-F5344CB8AC3E}">
        <p14:creationId xmlns:p14="http://schemas.microsoft.com/office/powerpoint/2010/main" val="264498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26" y="29061"/>
            <a:ext cx="9872548" cy="6828939"/>
          </a:xfrm>
        </p:spPr>
      </p:pic>
    </p:spTree>
    <p:extLst>
      <p:ext uri="{BB962C8B-B14F-4D97-AF65-F5344CB8AC3E}">
        <p14:creationId xmlns:p14="http://schemas.microsoft.com/office/powerpoint/2010/main" val="171265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495" y="-441789"/>
            <a:ext cx="12936071" cy="7299789"/>
          </a:xfrm>
        </p:spPr>
      </p:pic>
      <p:sp>
        <p:nvSpPr>
          <p:cNvPr id="3" name="Rounded Rectangle 2"/>
          <p:cNvSpPr/>
          <p:nvPr/>
        </p:nvSpPr>
        <p:spPr>
          <a:xfrm>
            <a:off x="304800" y="4656791"/>
            <a:ext cx="1604682" cy="40826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257364" y="703356"/>
            <a:ext cx="2321859" cy="2737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361765" y="703356"/>
            <a:ext cx="2895599" cy="2737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9269506" y="636494"/>
            <a:ext cx="1604682" cy="34065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52400" y="1350029"/>
            <a:ext cx="1586753" cy="46084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04799" y="3675528"/>
            <a:ext cx="6768353" cy="64545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6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29" y="29686"/>
            <a:ext cx="9717741" cy="6798628"/>
          </a:xfrm>
        </p:spPr>
      </p:pic>
      <p:sp>
        <p:nvSpPr>
          <p:cNvPr id="6" name="Rounded Rectangle 5"/>
          <p:cNvSpPr/>
          <p:nvPr/>
        </p:nvSpPr>
        <p:spPr>
          <a:xfrm>
            <a:off x="3926540" y="3088341"/>
            <a:ext cx="1640541" cy="533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031873" y="2913681"/>
            <a:ext cx="1714503" cy="815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/>
              <a:t>Absolute difference</a:t>
            </a:r>
          </a:p>
          <a:p>
            <a:pPr algn="ctr"/>
            <a:r>
              <a:rPr lang="en-US" sz="1400" b="1" dirty="0" smtClean="0"/>
              <a:t> </a:t>
            </a:r>
            <a:r>
              <a:rPr lang="en-US" sz="1800" b="1" dirty="0" smtClean="0"/>
              <a:t>13.3 %</a:t>
            </a:r>
            <a:endParaRPr lang="en-US" sz="1800" b="1" dirty="0"/>
          </a:p>
        </p:txBody>
      </p:sp>
      <p:sp>
        <p:nvSpPr>
          <p:cNvPr id="8" name="Oval 7"/>
          <p:cNvSpPr/>
          <p:nvPr/>
        </p:nvSpPr>
        <p:spPr>
          <a:xfrm>
            <a:off x="5746376" y="2312894"/>
            <a:ext cx="1004048" cy="5199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19480" y="3343988"/>
            <a:ext cx="493059" cy="4123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281082" y="2809880"/>
            <a:ext cx="493059" cy="4123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7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7917</TotalTime>
  <Words>269</Words>
  <Application>Microsoft Office PowerPoint</Application>
  <PresentationFormat>Widescreen</PresentationFormat>
  <Paragraphs>31</Paragraphs>
  <Slides>20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BlinkMacSystemFont</vt:lpstr>
      <vt:lpstr>Calibri</vt:lpstr>
      <vt:lpstr>Calibri Light</vt:lpstr>
      <vt:lpstr>Open Sans</vt:lpstr>
      <vt:lpstr>Office Theme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Pharmacokinetics of pembrolizumab</vt:lpstr>
      <vt:lpstr>Pembrolizumab Halfe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KEYNOTE-522 Results: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Laurend</dc:creator>
  <cp:lastModifiedBy>Laurend</cp:lastModifiedBy>
  <cp:revision>55</cp:revision>
  <dcterms:created xsi:type="dcterms:W3CDTF">2025-11-23T23:57:33Z</dcterms:created>
  <dcterms:modified xsi:type="dcterms:W3CDTF">2025-12-05T11:06:09Z</dcterms:modified>
</cp:coreProperties>
</file>